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2" r:id="rId2"/>
    <p:sldId id="257" r:id="rId3"/>
    <p:sldId id="271" r:id="rId4"/>
    <p:sldId id="265" r:id="rId5"/>
    <p:sldId id="272" r:id="rId6"/>
    <p:sldId id="264" r:id="rId7"/>
    <p:sldId id="273" r:id="rId8"/>
    <p:sldId id="258" r:id="rId9"/>
    <p:sldId id="266" r:id="rId10"/>
    <p:sldId id="262" r:id="rId11"/>
    <p:sldId id="259" r:id="rId12"/>
    <p:sldId id="267" r:id="rId13"/>
    <p:sldId id="269" r:id="rId14"/>
    <p:sldId id="270" r:id="rId15"/>
    <p:sldId id="279" r:id="rId16"/>
    <p:sldId id="274" r:id="rId17"/>
    <p:sldId id="276" r:id="rId18"/>
    <p:sldId id="275" r:id="rId19"/>
    <p:sldId id="277" r:id="rId20"/>
    <p:sldId id="278" r:id="rId21"/>
    <p:sldId id="26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D2A"/>
    <a:srgbClr val="0E256A"/>
    <a:srgbClr val="B8BF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05FBA198-E392-0C42-8102-EEBFB136964E}"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3508497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05FBA198-E392-0C42-8102-EEBFB136964E}"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563771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05FBA198-E392-0C42-8102-EEBFB136964E}"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753485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05FBA198-E392-0C42-8102-EEBFB136964E}"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9926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05FBA198-E392-0C42-8102-EEBFB136964E}"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197716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05FBA198-E392-0C42-8102-EEBFB136964E}"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32061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05FBA198-E392-0C42-8102-EEBFB136964E}" type="datetimeFigureOut">
              <a:rPr lang="en-US" smtClean="0"/>
              <a:pPr/>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167398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05FBA198-E392-0C42-8102-EEBFB136964E}" type="datetimeFigureOut">
              <a:rPr lang="en-US" smtClean="0"/>
              <a:pPr/>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2516505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BA198-E392-0C42-8102-EEBFB136964E}" type="datetimeFigureOut">
              <a:rPr lang="en-US" smtClean="0"/>
              <a:pPr/>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189557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05FBA198-E392-0C42-8102-EEBFB136964E}"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234385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05FBA198-E392-0C42-8102-EEBFB136964E}"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42D8F-E8DD-8647-8B13-767CD2089740}" type="slidenum">
              <a:rPr lang="en-US" smtClean="0"/>
              <a:pPr/>
              <a:t>‹#›</a:t>
            </a:fld>
            <a:endParaRPr lang="en-US"/>
          </a:p>
        </p:txBody>
      </p:sp>
    </p:spTree>
    <p:extLst>
      <p:ext uri="{BB962C8B-B14F-4D97-AF65-F5344CB8AC3E}">
        <p14:creationId xmlns:p14="http://schemas.microsoft.com/office/powerpoint/2010/main" val="409156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BA198-E392-0C42-8102-EEBFB136964E}" type="datetimeFigureOut">
              <a:rPr lang="en-US" smtClean="0"/>
              <a:pPr/>
              <a:t>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42D8F-E8DD-8647-8B13-767CD2089740}" type="slidenum">
              <a:rPr lang="en-US" smtClean="0"/>
              <a:pPr/>
              <a:t>‹#›</a:t>
            </a:fld>
            <a:endParaRPr lang="en-US"/>
          </a:p>
        </p:txBody>
      </p:sp>
    </p:spTree>
    <p:extLst>
      <p:ext uri="{BB962C8B-B14F-4D97-AF65-F5344CB8AC3E}">
        <p14:creationId xmlns:p14="http://schemas.microsoft.com/office/powerpoint/2010/main" val="1855073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Clr>
          <a:srgbClr val="0E256A"/>
        </a:buClr>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Clr>
          <a:srgbClr val="0E256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0E256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0E256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0E256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0E256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am.murray@ama.ab.ca"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openclipart.org/detail/121651/key-west---mallory---square-by-nkinkade-177734"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19503" y="5029501"/>
            <a:ext cx="3518452" cy="1336964"/>
          </a:xfrm>
        </p:spPr>
        <p:txBody>
          <a:bodyPr>
            <a:normAutofit/>
          </a:bodyPr>
          <a:lstStyle/>
          <a:p>
            <a:r>
              <a:rPr lang="en-US" dirty="0"/>
              <a:t> </a:t>
            </a:r>
            <a:r>
              <a:rPr lang="en-US" sz="6600" dirty="0"/>
              <a:t>2018</a:t>
            </a:r>
          </a:p>
        </p:txBody>
      </p:sp>
      <p:pic>
        <p:nvPicPr>
          <p:cNvPr id="7" name="Picture 6">
            <a:extLst>
              <a:ext uri="{FF2B5EF4-FFF2-40B4-BE49-F238E27FC236}">
                <a16:creationId xmlns:a16="http://schemas.microsoft.com/office/drawing/2014/main" id="{921C9245-76E1-4BE0-874E-98FC47C6A493}"/>
              </a:ext>
            </a:extLst>
          </p:cNvPr>
          <p:cNvPicPr>
            <a:picLocks noChangeAspect="1"/>
          </p:cNvPicPr>
          <p:nvPr/>
        </p:nvPicPr>
        <p:blipFill>
          <a:blip r:embed="rId3"/>
          <a:stretch>
            <a:fillRect/>
          </a:stretch>
        </p:blipFill>
        <p:spPr>
          <a:xfrm>
            <a:off x="1009020" y="663814"/>
            <a:ext cx="7125960" cy="3709404"/>
          </a:xfrm>
          <a:prstGeom prst="rect">
            <a:avLst/>
          </a:prstGeom>
        </p:spPr>
      </p:pic>
    </p:spTree>
    <p:extLst>
      <p:ext uri="{BB962C8B-B14F-4D97-AF65-F5344CB8AC3E}">
        <p14:creationId xmlns:p14="http://schemas.microsoft.com/office/powerpoint/2010/main" val="1917191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Average costs of emergencies</a:t>
            </a:r>
          </a:p>
        </p:txBody>
      </p:sp>
      <p:sp>
        <p:nvSpPr>
          <p:cNvPr id="5" name="Content Placeholder 4"/>
          <p:cNvSpPr>
            <a:spLocks noGrp="1"/>
          </p:cNvSpPr>
          <p:nvPr>
            <p:ph idx="1"/>
          </p:nvPr>
        </p:nvSpPr>
        <p:spPr/>
        <p:txBody>
          <a:bodyPr/>
          <a:lstStyle/>
          <a:p>
            <a:r>
              <a:rPr lang="en-US" dirty="0"/>
              <a:t>Heart Attack - $105,000</a:t>
            </a:r>
          </a:p>
          <a:p>
            <a:r>
              <a:rPr lang="en-US" dirty="0"/>
              <a:t>Vehicle Collision - $58,000</a:t>
            </a:r>
          </a:p>
          <a:p>
            <a:r>
              <a:rPr lang="en-US" dirty="0"/>
              <a:t>Broken Leg - $38,000</a:t>
            </a:r>
          </a:p>
          <a:p>
            <a:r>
              <a:rPr lang="en-US" dirty="0"/>
              <a:t>Stroke - $67,000</a:t>
            </a:r>
          </a:p>
          <a:p>
            <a:r>
              <a:rPr lang="en-US" dirty="0"/>
              <a:t>Flu turned pneumonia - $82,400</a:t>
            </a:r>
          </a:p>
          <a:p>
            <a:r>
              <a:rPr lang="en-US" dirty="0"/>
              <a:t>Appendicitis - $26,000</a:t>
            </a:r>
          </a:p>
          <a:p>
            <a:r>
              <a:rPr lang="en-US" dirty="0"/>
              <a:t>Dehydration - $5,200</a:t>
            </a:r>
          </a:p>
        </p:txBody>
      </p:sp>
    </p:spTree>
    <p:extLst>
      <p:ext uri="{BB962C8B-B14F-4D97-AF65-F5344CB8AC3E}">
        <p14:creationId xmlns:p14="http://schemas.microsoft.com/office/powerpoint/2010/main" val="1930544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Average costs of Air Ambulance </a:t>
            </a:r>
          </a:p>
        </p:txBody>
      </p:sp>
      <p:sp>
        <p:nvSpPr>
          <p:cNvPr id="5" name="Content Placeholder 4"/>
          <p:cNvSpPr>
            <a:spLocks noGrp="1"/>
          </p:cNvSpPr>
          <p:nvPr>
            <p:ph idx="1"/>
          </p:nvPr>
        </p:nvSpPr>
        <p:spPr/>
        <p:txBody>
          <a:bodyPr>
            <a:normAutofit fontScale="92500" lnSpcReduction="10000"/>
          </a:bodyPr>
          <a:lstStyle/>
          <a:p>
            <a:r>
              <a:rPr lang="en-US" dirty="0"/>
              <a:t>including RN and flight crew</a:t>
            </a:r>
          </a:p>
          <a:p>
            <a:pPr lvl="1"/>
            <a:r>
              <a:rPr lang="en-US" dirty="0"/>
              <a:t>Arizona - $28,000</a:t>
            </a:r>
          </a:p>
          <a:p>
            <a:pPr lvl="1"/>
            <a:r>
              <a:rPr lang="en-US" dirty="0"/>
              <a:t>Florida - $37,000</a:t>
            </a:r>
          </a:p>
          <a:p>
            <a:pPr lvl="1"/>
            <a:r>
              <a:rPr lang="en-US" dirty="0"/>
              <a:t>Montana - $24,000</a:t>
            </a:r>
          </a:p>
          <a:p>
            <a:pPr lvl="1"/>
            <a:r>
              <a:rPr lang="en-US" dirty="0"/>
              <a:t>Hawaii - $68,500</a:t>
            </a:r>
          </a:p>
          <a:p>
            <a:pPr lvl="1"/>
            <a:r>
              <a:rPr lang="en-US" dirty="0"/>
              <a:t>Mexico - $48,080</a:t>
            </a:r>
          </a:p>
          <a:p>
            <a:pPr lvl="1"/>
            <a:r>
              <a:rPr lang="en-US" dirty="0"/>
              <a:t>Thailand - $215,000</a:t>
            </a:r>
          </a:p>
          <a:p>
            <a:pPr lvl="1"/>
            <a:r>
              <a:rPr lang="en-US" dirty="0"/>
              <a:t>France - $88,700</a:t>
            </a:r>
          </a:p>
          <a:p>
            <a:pPr lvl="1"/>
            <a:r>
              <a:rPr lang="en-US" dirty="0"/>
              <a:t>UK - $53,793</a:t>
            </a:r>
          </a:p>
          <a:p>
            <a:pPr lvl="1"/>
            <a:r>
              <a:rPr lang="en-US" dirty="0"/>
              <a:t>Cuba - $38,000</a:t>
            </a:r>
          </a:p>
        </p:txBody>
      </p:sp>
    </p:spTree>
    <p:extLst>
      <p:ext uri="{BB962C8B-B14F-4D97-AF65-F5344CB8AC3E}">
        <p14:creationId xmlns:p14="http://schemas.microsoft.com/office/powerpoint/2010/main" val="3062018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Completing the Forms</a:t>
            </a:r>
          </a:p>
        </p:txBody>
      </p:sp>
      <p:sp>
        <p:nvSpPr>
          <p:cNvPr id="5" name="Content Placeholder 4"/>
          <p:cNvSpPr>
            <a:spLocks noGrp="1"/>
          </p:cNvSpPr>
          <p:nvPr>
            <p:ph idx="1"/>
          </p:nvPr>
        </p:nvSpPr>
        <p:spPr/>
        <p:txBody>
          <a:bodyPr/>
          <a:lstStyle/>
          <a:p>
            <a:r>
              <a:rPr lang="en-US" dirty="0"/>
              <a:t>Medical Questionnaires</a:t>
            </a:r>
          </a:p>
          <a:p>
            <a:pPr lvl="1"/>
            <a:r>
              <a:rPr lang="en-US" dirty="0"/>
              <a:t>Accurate answers to ensure valid coverage</a:t>
            </a:r>
          </a:p>
          <a:p>
            <a:pPr lvl="1"/>
            <a:r>
              <a:rPr lang="en-US" dirty="0"/>
              <a:t>Read any medical definitions</a:t>
            </a:r>
          </a:p>
          <a:p>
            <a:pPr lvl="1"/>
            <a:r>
              <a:rPr lang="en-US" dirty="0"/>
              <a:t>ASK questions of the person selling the policy</a:t>
            </a:r>
          </a:p>
          <a:p>
            <a:pPr lvl="2"/>
            <a:r>
              <a:rPr lang="en-US" dirty="0"/>
              <a:t>If they can’t or won’t answer --- ask for someone else --- or research coverage elsewhere</a:t>
            </a:r>
          </a:p>
          <a:p>
            <a:pPr lvl="2"/>
            <a:r>
              <a:rPr lang="en-US" dirty="0"/>
              <a:t>They don’t know your medical history, but they should know the form and intent of the questions.</a:t>
            </a:r>
          </a:p>
        </p:txBody>
      </p:sp>
    </p:spTree>
    <p:extLst>
      <p:ext uri="{BB962C8B-B14F-4D97-AF65-F5344CB8AC3E}">
        <p14:creationId xmlns:p14="http://schemas.microsoft.com/office/powerpoint/2010/main" val="3700281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If you don’t know the answers?</a:t>
            </a:r>
          </a:p>
        </p:txBody>
      </p:sp>
      <p:sp>
        <p:nvSpPr>
          <p:cNvPr id="5" name="Content Placeholder 4"/>
          <p:cNvSpPr>
            <a:spLocks noGrp="1"/>
          </p:cNvSpPr>
          <p:nvPr>
            <p:ph idx="1"/>
          </p:nvPr>
        </p:nvSpPr>
        <p:spPr/>
        <p:txBody>
          <a:bodyPr>
            <a:normAutofit fontScale="92500" lnSpcReduction="10000"/>
          </a:bodyPr>
          <a:lstStyle/>
          <a:p>
            <a:r>
              <a:rPr lang="en-US" dirty="0"/>
              <a:t>Don’t guess at the answers…</a:t>
            </a:r>
            <a:r>
              <a:rPr lang="en-US" b="1" dirty="0">
                <a:latin typeface="Lucida Calligraphy" panose="03010101010101010101" pitchFamily="66" charset="0"/>
                <a:ea typeface="Gungsuh" panose="02030600000101010101" pitchFamily="18" charset="-127"/>
              </a:rPr>
              <a:t>Please</a:t>
            </a:r>
            <a:r>
              <a:rPr lang="en-US" dirty="0"/>
              <a:t>…..it could lead to your financial disaster</a:t>
            </a:r>
          </a:p>
          <a:p>
            <a:r>
              <a:rPr lang="en-US" dirty="0"/>
              <a:t>Consult your physician to clarify what condition your medications are treating</a:t>
            </a:r>
          </a:p>
          <a:p>
            <a:r>
              <a:rPr lang="en-US" dirty="0"/>
              <a:t>Take your son/daughter or family friend with you for help</a:t>
            </a:r>
          </a:p>
          <a:p>
            <a:endParaRPr lang="en-US" dirty="0"/>
          </a:p>
          <a:p>
            <a:r>
              <a:rPr lang="en-US" dirty="0"/>
              <a:t>Don’t overthink the questions… they are ‘yes’ or ‘no’ answers….not degrees of severity.</a:t>
            </a:r>
          </a:p>
        </p:txBody>
      </p:sp>
    </p:spTree>
    <p:extLst>
      <p:ext uri="{BB962C8B-B14F-4D97-AF65-F5344CB8AC3E}">
        <p14:creationId xmlns:p14="http://schemas.microsoft.com/office/powerpoint/2010/main" val="3884811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During an Emergency…</a:t>
            </a:r>
          </a:p>
        </p:txBody>
      </p:sp>
      <p:sp>
        <p:nvSpPr>
          <p:cNvPr id="5" name="Content Placeholder 4"/>
          <p:cNvSpPr>
            <a:spLocks noGrp="1"/>
          </p:cNvSpPr>
          <p:nvPr>
            <p:ph idx="1"/>
          </p:nvPr>
        </p:nvSpPr>
        <p:spPr/>
        <p:txBody>
          <a:bodyPr>
            <a:normAutofit fontScale="92500" lnSpcReduction="10000"/>
          </a:bodyPr>
          <a:lstStyle/>
          <a:p>
            <a:r>
              <a:rPr lang="en-US" dirty="0"/>
              <a:t>Call 911 if it is a heart attack etc.</a:t>
            </a:r>
          </a:p>
          <a:p>
            <a:r>
              <a:rPr lang="en-US" dirty="0"/>
              <a:t>If possible, call the Assistance number on the wallet card first or as soon as medically able to .  Someone else can call.</a:t>
            </a:r>
          </a:p>
          <a:p>
            <a:r>
              <a:rPr lang="en-US" dirty="0"/>
              <a:t>Present wallet card to hospital.</a:t>
            </a:r>
          </a:p>
          <a:p>
            <a:r>
              <a:rPr lang="en-US" dirty="0"/>
              <a:t>Stay in touch with Assistance people</a:t>
            </a:r>
          </a:p>
          <a:p>
            <a:r>
              <a:rPr lang="en-US" dirty="0"/>
              <a:t>Complete the claim forms and return promptly</a:t>
            </a:r>
          </a:p>
          <a:p>
            <a:r>
              <a:rPr lang="en-US" dirty="0"/>
              <a:t>Separate consent form for AHC</a:t>
            </a:r>
          </a:p>
          <a:p>
            <a:pPr marL="0" indent="0">
              <a:buNone/>
            </a:pPr>
            <a:endParaRPr lang="en-US" dirty="0"/>
          </a:p>
        </p:txBody>
      </p:sp>
    </p:spTree>
    <p:extLst>
      <p:ext uri="{BB962C8B-B14F-4D97-AF65-F5344CB8AC3E}">
        <p14:creationId xmlns:p14="http://schemas.microsoft.com/office/powerpoint/2010/main" val="1549311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Things to contemplate…</a:t>
            </a:r>
          </a:p>
        </p:txBody>
      </p:sp>
      <p:sp>
        <p:nvSpPr>
          <p:cNvPr id="8" name="Content Placeholder 7"/>
          <p:cNvSpPr>
            <a:spLocks noGrp="1"/>
          </p:cNvSpPr>
          <p:nvPr>
            <p:ph idx="1"/>
          </p:nvPr>
        </p:nvSpPr>
        <p:spPr/>
        <p:txBody>
          <a:bodyPr>
            <a:normAutofit/>
          </a:bodyPr>
          <a:lstStyle/>
          <a:p>
            <a:r>
              <a:rPr lang="en-US" sz="2400" dirty="0"/>
              <a:t>If you are wanting to purchase top up from a different company than who is covering the first part of your trip</a:t>
            </a:r>
          </a:p>
          <a:p>
            <a:pPr lvl="1"/>
            <a:r>
              <a:rPr lang="en-US" sz="2000" dirty="0"/>
              <a:t>Be aware of what can happen when a medical situation starts in the first policy and recurs in the second one???</a:t>
            </a:r>
          </a:p>
          <a:p>
            <a:r>
              <a:rPr lang="en-US" sz="2400" dirty="0"/>
              <a:t>Research what your plan covers for automatic extensions</a:t>
            </a:r>
          </a:p>
          <a:p>
            <a:pPr lvl="1"/>
            <a:r>
              <a:rPr lang="en-US" sz="2000" dirty="0"/>
              <a:t>If you are delayed due to mechanical or weather, illness or hospitalization on last date of coverage, what to do?</a:t>
            </a:r>
            <a:endParaRPr lang="en-US" sz="1600" dirty="0"/>
          </a:p>
          <a:p>
            <a:pPr lvl="1"/>
            <a:r>
              <a:rPr lang="en-US" sz="2000" b="1" dirty="0"/>
              <a:t>AMA has a 5 day automatic extension</a:t>
            </a:r>
            <a:r>
              <a:rPr lang="en-US" sz="2000" dirty="0"/>
              <a:t>.  Please read thoroughly and contact the Assistance Company if you find yourself in that situation.</a:t>
            </a:r>
          </a:p>
        </p:txBody>
      </p:sp>
    </p:spTree>
    <p:extLst>
      <p:ext uri="{BB962C8B-B14F-4D97-AF65-F5344CB8AC3E}">
        <p14:creationId xmlns:p14="http://schemas.microsoft.com/office/powerpoint/2010/main" val="1997736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Trip Cancellation/Interruption/Delay</a:t>
            </a:r>
          </a:p>
        </p:txBody>
      </p:sp>
      <p:sp>
        <p:nvSpPr>
          <p:cNvPr id="5" name="Content Placeholder 4"/>
          <p:cNvSpPr>
            <a:spLocks noGrp="1"/>
          </p:cNvSpPr>
          <p:nvPr>
            <p:ph idx="1"/>
          </p:nvPr>
        </p:nvSpPr>
        <p:spPr/>
        <p:txBody>
          <a:bodyPr>
            <a:normAutofit/>
          </a:bodyPr>
          <a:lstStyle/>
          <a:p>
            <a:r>
              <a:rPr lang="en-US" sz="2800" dirty="0"/>
              <a:t>Coverage to protect your investment if you must cancel prior to departure</a:t>
            </a:r>
          </a:p>
          <a:p>
            <a:r>
              <a:rPr lang="en-US" sz="2800" dirty="0"/>
              <a:t>Coverage to reimburse out of pocket expenses due to interruptions or delays</a:t>
            </a:r>
          </a:p>
          <a:p>
            <a:endParaRPr lang="en-US" sz="2800" dirty="0"/>
          </a:p>
          <a:p>
            <a:r>
              <a:rPr lang="en-US" sz="2800" dirty="0"/>
              <a:t>“Life happens and it may happen when you are planning on traveling.”</a:t>
            </a:r>
          </a:p>
        </p:txBody>
      </p:sp>
    </p:spTree>
    <p:extLst>
      <p:ext uri="{BB962C8B-B14F-4D97-AF65-F5344CB8AC3E}">
        <p14:creationId xmlns:p14="http://schemas.microsoft.com/office/powerpoint/2010/main" val="1891527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Trip cancellation covered events</a:t>
            </a:r>
          </a:p>
        </p:txBody>
      </p:sp>
      <p:sp>
        <p:nvSpPr>
          <p:cNvPr id="2" name="Content Placeholder 1"/>
          <p:cNvSpPr>
            <a:spLocks noGrp="1"/>
          </p:cNvSpPr>
          <p:nvPr>
            <p:ph sz="half" idx="1"/>
          </p:nvPr>
        </p:nvSpPr>
        <p:spPr/>
        <p:txBody>
          <a:bodyPr>
            <a:normAutofit fontScale="92500"/>
          </a:bodyPr>
          <a:lstStyle/>
          <a:p>
            <a:r>
              <a:rPr lang="en-US" dirty="0"/>
              <a:t>Illness, Injury or Death</a:t>
            </a:r>
          </a:p>
          <a:p>
            <a:pPr lvl="1"/>
            <a:r>
              <a:rPr lang="en-US" dirty="0"/>
              <a:t>You, travel companion, immediate family</a:t>
            </a:r>
          </a:p>
          <a:p>
            <a:r>
              <a:rPr lang="en-US" dirty="0" err="1"/>
              <a:t>Hosp</a:t>
            </a:r>
            <a:r>
              <a:rPr lang="en-US" dirty="0"/>
              <a:t>/Death of friend</a:t>
            </a:r>
          </a:p>
          <a:p>
            <a:r>
              <a:rPr lang="en-US" dirty="0"/>
              <a:t>Pregnancy or adoption</a:t>
            </a:r>
          </a:p>
          <a:p>
            <a:r>
              <a:rPr lang="en-US" dirty="0"/>
              <a:t>Accommodations or transportation</a:t>
            </a:r>
          </a:p>
          <a:p>
            <a:pPr lvl="1"/>
            <a:r>
              <a:rPr lang="en-US" dirty="0"/>
              <a:t>Disaster at residence or place of business</a:t>
            </a:r>
          </a:p>
          <a:p>
            <a:endParaRPr lang="en-US" dirty="0"/>
          </a:p>
          <a:p>
            <a:pPr lvl="1"/>
            <a:endParaRPr lang="en-US" dirty="0"/>
          </a:p>
        </p:txBody>
      </p:sp>
      <p:sp>
        <p:nvSpPr>
          <p:cNvPr id="3" name="Content Placeholder 2"/>
          <p:cNvSpPr>
            <a:spLocks noGrp="1"/>
          </p:cNvSpPr>
          <p:nvPr>
            <p:ph sz="half" idx="2"/>
          </p:nvPr>
        </p:nvSpPr>
        <p:spPr/>
        <p:txBody>
          <a:bodyPr>
            <a:normAutofit fontScale="92500"/>
          </a:bodyPr>
          <a:lstStyle/>
          <a:p>
            <a:r>
              <a:rPr lang="en-US" dirty="0"/>
              <a:t>Weather</a:t>
            </a:r>
          </a:p>
          <a:p>
            <a:r>
              <a:rPr lang="en-US" dirty="0"/>
              <a:t>Employment or educational obligations</a:t>
            </a:r>
          </a:p>
          <a:p>
            <a:r>
              <a:rPr lang="en-US" dirty="0"/>
              <a:t>Government or legal issues</a:t>
            </a:r>
          </a:p>
          <a:p>
            <a:pPr lvl="1"/>
            <a:r>
              <a:rPr lang="en-US" dirty="0"/>
              <a:t>Jury duty, passport or visa issues</a:t>
            </a:r>
          </a:p>
          <a:p>
            <a:pPr lvl="1"/>
            <a:r>
              <a:rPr lang="en-US" dirty="0"/>
              <a:t>Government advisories</a:t>
            </a:r>
          </a:p>
          <a:p>
            <a:r>
              <a:rPr lang="en-US" dirty="0"/>
              <a:t>Illegal</a:t>
            </a:r>
          </a:p>
          <a:p>
            <a:pPr lvl="1"/>
            <a:r>
              <a:rPr lang="en-US" dirty="0"/>
              <a:t>You are hijacked</a:t>
            </a:r>
          </a:p>
        </p:txBody>
      </p:sp>
    </p:spTree>
    <p:extLst>
      <p:ext uri="{BB962C8B-B14F-4D97-AF65-F5344CB8AC3E}">
        <p14:creationId xmlns:p14="http://schemas.microsoft.com/office/powerpoint/2010/main" val="2364669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Interruption/Delay</a:t>
            </a:r>
          </a:p>
        </p:txBody>
      </p:sp>
      <p:sp>
        <p:nvSpPr>
          <p:cNvPr id="2" name="Content Placeholder 1"/>
          <p:cNvSpPr>
            <a:spLocks noGrp="1"/>
          </p:cNvSpPr>
          <p:nvPr>
            <p:ph sz="half" idx="1"/>
          </p:nvPr>
        </p:nvSpPr>
        <p:spPr/>
        <p:txBody>
          <a:bodyPr>
            <a:normAutofit lnSpcReduction="10000"/>
          </a:bodyPr>
          <a:lstStyle/>
          <a:p>
            <a:r>
              <a:rPr lang="en-US" dirty="0"/>
              <a:t>One of the covered events causes you to return home early</a:t>
            </a:r>
          </a:p>
          <a:p>
            <a:r>
              <a:rPr lang="en-US" dirty="0"/>
              <a:t>Carrier delays getting you to your destination by 4 </a:t>
            </a:r>
            <a:r>
              <a:rPr lang="en-US" dirty="0" err="1"/>
              <a:t>hrs</a:t>
            </a:r>
            <a:r>
              <a:rPr lang="en-US" dirty="0"/>
              <a:t> (mechanical or weather)</a:t>
            </a:r>
          </a:p>
          <a:p>
            <a:r>
              <a:rPr lang="en-US" dirty="0"/>
              <a:t>Private automobile delay in getting to airport </a:t>
            </a:r>
          </a:p>
        </p:txBody>
      </p:sp>
      <p:sp>
        <p:nvSpPr>
          <p:cNvPr id="3" name="Content Placeholder 2"/>
          <p:cNvSpPr>
            <a:spLocks noGrp="1"/>
          </p:cNvSpPr>
          <p:nvPr>
            <p:ph sz="half" idx="2"/>
          </p:nvPr>
        </p:nvSpPr>
        <p:spPr/>
        <p:txBody>
          <a:bodyPr>
            <a:normAutofit lnSpcReduction="10000"/>
          </a:bodyPr>
          <a:lstStyle/>
          <a:p>
            <a:r>
              <a:rPr lang="en-US" dirty="0"/>
              <a:t>Schedule changes</a:t>
            </a:r>
          </a:p>
          <a:p>
            <a:r>
              <a:rPr lang="en-US" dirty="0"/>
              <a:t>Delay in customs due to mistaken identity</a:t>
            </a:r>
          </a:p>
          <a:p>
            <a:r>
              <a:rPr lang="en-US" dirty="0"/>
              <a:t>Delay in cruise arrival due to another passengers medical issue.</a:t>
            </a:r>
          </a:p>
          <a:p>
            <a:r>
              <a:rPr lang="en-US" dirty="0"/>
              <a:t>Illness or death of travelers causes delay</a:t>
            </a:r>
          </a:p>
        </p:txBody>
      </p:sp>
    </p:spTree>
    <p:extLst>
      <p:ext uri="{BB962C8B-B14F-4D97-AF65-F5344CB8AC3E}">
        <p14:creationId xmlns:p14="http://schemas.microsoft.com/office/powerpoint/2010/main" val="1041930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Things not covered</a:t>
            </a:r>
          </a:p>
        </p:txBody>
      </p:sp>
      <p:sp>
        <p:nvSpPr>
          <p:cNvPr id="2" name="Content Placeholder 1"/>
          <p:cNvSpPr>
            <a:spLocks noGrp="1"/>
          </p:cNvSpPr>
          <p:nvPr>
            <p:ph sz="half" idx="1"/>
          </p:nvPr>
        </p:nvSpPr>
        <p:spPr/>
        <p:txBody>
          <a:bodyPr>
            <a:normAutofit lnSpcReduction="10000"/>
          </a:bodyPr>
          <a:lstStyle/>
          <a:p>
            <a:r>
              <a:rPr lang="en-US" sz="2400" dirty="0"/>
              <a:t>Known situations at the time of booking trip that will prevent travel</a:t>
            </a:r>
          </a:p>
          <a:p>
            <a:r>
              <a:rPr lang="en-US" sz="2400" dirty="0"/>
              <a:t>Criminal acts, non compliance with medical therapy, abuse of alcohol, drugs, toxic substances</a:t>
            </a:r>
          </a:p>
          <a:p>
            <a:r>
              <a:rPr lang="en-US" sz="2400" dirty="0"/>
              <a:t>Travel arrangements not covered by the policy. </a:t>
            </a:r>
            <a:r>
              <a:rPr lang="en-US" sz="1600" dirty="0"/>
              <a:t>(</a:t>
            </a:r>
            <a:r>
              <a:rPr lang="en-US" sz="1600" i="1" dirty="0"/>
              <a:t>if you didn’t insure the cost of the trip prior to departure, the unused amounts for early return won’t be covered either!) </a:t>
            </a:r>
          </a:p>
          <a:p>
            <a:endParaRPr lang="en-US" sz="2000" i="1" dirty="0"/>
          </a:p>
          <a:p>
            <a:endParaRPr lang="en-US" sz="2000" dirty="0"/>
          </a:p>
        </p:txBody>
      </p:sp>
      <p:sp>
        <p:nvSpPr>
          <p:cNvPr id="3" name="Content Placeholder 2"/>
          <p:cNvSpPr>
            <a:spLocks noGrp="1"/>
          </p:cNvSpPr>
          <p:nvPr>
            <p:ph sz="half" idx="2"/>
          </p:nvPr>
        </p:nvSpPr>
        <p:spPr/>
        <p:txBody>
          <a:bodyPr>
            <a:normAutofit lnSpcReduction="10000"/>
          </a:bodyPr>
          <a:lstStyle/>
          <a:p>
            <a:endParaRPr lang="en-US" sz="2000" i="1" dirty="0"/>
          </a:p>
          <a:p>
            <a:endParaRPr lang="en-US" sz="2000" i="1" dirty="0"/>
          </a:p>
          <a:p>
            <a:endParaRPr lang="en-US" sz="2000" i="1" dirty="0"/>
          </a:p>
          <a:p>
            <a:endParaRPr lang="en-US" sz="2000" i="1" dirty="0"/>
          </a:p>
          <a:p>
            <a:r>
              <a:rPr lang="en-US" sz="2000" dirty="0"/>
              <a:t>When you book your travel with AMA Travel and purchase cancellation coverage at the time of deposit the policy will include a </a:t>
            </a:r>
            <a:r>
              <a:rPr lang="en-US" sz="2000" b="1" dirty="0"/>
              <a:t>Cancel for Any Other Reason</a:t>
            </a:r>
            <a:r>
              <a:rPr lang="en-US" sz="2000" dirty="0"/>
              <a:t> option.</a:t>
            </a:r>
          </a:p>
          <a:p>
            <a:r>
              <a:rPr lang="en-US" sz="2000" dirty="0"/>
              <a:t>Provides the option to claim and recover up to 50% of the sum insured up to 24 </a:t>
            </a:r>
            <a:r>
              <a:rPr lang="en-US" sz="2000" dirty="0" err="1"/>
              <a:t>hrs</a:t>
            </a:r>
            <a:r>
              <a:rPr lang="en-US" sz="2000" dirty="0"/>
              <a:t> prior to departure date for ANY reason.</a:t>
            </a:r>
          </a:p>
        </p:txBody>
      </p:sp>
      <p:sp>
        <p:nvSpPr>
          <p:cNvPr id="5" name="Explosion 2 4"/>
          <p:cNvSpPr/>
          <p:nvPr/>
        </p:nvSpPr>
        <p:spPr>
          <a:xfrm>
            <a:off x="5008418" y="1600200"/>
            <a:ext cx="1891146" cy="1174173"/>
          </a:xfrm>
          <a:prstGeom prst="irregularSeal2">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Bonus</a:t>
            </a:r>
          </a:p>
        </p:txBody>
      </p:sp>
    </p:spTree>
    <p:extLst>
      <p:ext uri="{BB962C8B-B14F-4D97-AF65-F5344CB8AC3E}">
        <p14:creationId xmlns:p14="http://schemas.microsoft.com/office/powerpoint/2010/main" val="2286897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Agenda</a:t>
            </a:r>
          </a:p>
        </p:txBody>
      </p:sp>
      <p:sp>
        <p:nvSpPr>
          <p:cNvPr id="5" name="Content Placeholder 4"/>
          <p:cNvSpPr>
            <a:spLocks noGrp="1"/>
          </p:cNvSpPr>
          <p:nvPr>
            <p:ph idx="1"/>
          </p:nvPr>
        </p:nvSpPr>
        <p:spPr/>
        <p:txBody>
          <a:bodyPr>
            <a:normAutofit fontScale="92500"/>
          </a:bodyPr>
          <a:lstStyle/>
          <a:p>
            <a:pPr marL="514350" indent="-514350">
              <a:buFont typeface="+mj-lt"/>
              <a:buAutoNum type="arabicPeriod"/>
            </a:pPr>
            <a:r>
              <a:rPr lang="en-US" sz="2800" dirty="0"/>
              <a:t>Why do you need travel insurance when traveling within Canada, let alone outside our country?</a:t>
            </a:r>
          </a:p>
          <a:p>
            <a:pPr marL="514350" indent="-514350">
              <a:buFont typeface="+mj-lt"/>
              <a:buAutoNum type="arabicPeriod"/>
            </a:pPr>
            <a:r>
              <a:rPr lang="en-US" sz="2800" dirty="0"/>
              <a:t>What is going to be covered and what isn’t?</a:t>
            </a:r>
          </a:p>
          <a:p>
            <a:pPr marL="514350" indent="-514350">
              <a:buFont typeface="+mj-lt"/>
              <a:buAutoNum type="arabicPeriod"/>
            </a:pPr>
            <a:r>
              <a:rPr lang="en-US" sz="2800" dirty="0"/>
              <a:t>Why does completing a medical declaration entirely and accurately matter?</a:t>
            </a:r>
          </a:p>
          <a:p>
            <a:pPr marL="514350" indent="-514350">
              <a:buFont typeface="+mj-lt"/>
              <a:buAutoNum type="arabicPeriod"/>
            </a:pPr>
            <a:r>
              <a:rPr lang="en-US" sz="2800" dirty="0"/>
              <a:t>What are you to do in the event of an emergency or when making a claim?</a:t>
            </a:r>
          </a:p>
          <a:p>
            <a:pPr marL="514350" indent="-514350">
              <a:buFont typeface="+mj-lt"/>
              <a:buAutoNum type="arabicPeriod"/>
            </a:pPr>
            <a:r>
              <a:rPr lang="en-US" sz="2800" dirty="0"/>
              <a:t>What are the basics of cancellation/interruption travel insurance?</a:t>
            </a:r>
          </a:p>
          <a:p>
            <a:pPr marL="514350" indent="-514350">
              <a:buFont typeface="+mj-lt"/>
              <a:buAutoNum type="arabicPeriod"/>
            </a:pPr>
            <a:r>
              <a:rPr lang="en-US" sz="2800" dirty="0"/>
              <a:t>Questions.</a:t>
            </a:r>
          </a:p>
        </p:txBody>
      </p:sp>
    </p:spTree>
    <p:extLst>
      <p:ext uri="{BB962C8B-B14F-4D97-AF65-F5344CB8AC3E}">
        <p14:creationId xmlns:p14="http://schemas.microsoft.com/office/powerpoint/2010/main" val="731131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Things to contemplate…</a:t>
            </a:r>
          </a:p>
        </p:txBody>
      </p:sp>
      <p:sp>
        <p:nvSpPr>
          <p:cNvPr id="8" name="Content Placeholder 7"/>
          <p:cNvSpPr>
            <a:spLocks noGrp="1"/>
          </p:cNvSpPr>
          <p:nvPr>
            <p:ph idx="1"/>
          </p:nvPr>
        </p:nvSpPr>
        <p:spPr/>
        <p:txBody>
          <a:bodyPr>
            <a:normAutofit fontScale="92500" lnSpcReduction="20000"/>
          </a:bodyPr>
          <a:lstStyle/>
          <a:p>
            <a:r>
              <a:rPr lang="en-US" dirty="0"/>
              <a:t>When thinking you have coverage on your credit card:</a:t>
            </a:r>
          </a:p>
          <a:p>
            <a:pPr lvl="1"/>
            <a:r>
              <a:rPr lang="en-US" dirty="0"/>
              <a:t>Find out what is actually covered</a:t>
            </a:r>
          </a:p>
          <a:p>
            <a:pPr lvl="2"/>
            <a:r>
              <a:rPr lang="en-US" dirty="0"/>
              <a:t>does it match our list of common situations?</a:t>
            </a:r>
          </a:p>
          <a:p>
            <a:pPr lvl="1"/>
            <a:r>
              <a:rPr lang="en-US" dirty="0"/>
              <a:t>Ask specific questions about the benefit limits? </a:t>
            </a:r>
          </a:p>
          <a:p>
            <a:pPr lvl="2"/>
            <a:r>
              <a:rPr lang="en-US" dirty="0"/>
              <a:t>will it cover the new cost of a ticket to Europe when your connector is delayed? </a:t>
            </a:r>
          </a:p>
          <a:p>
            <a:pPr lvl="1"/>
            <a:r>
              <a:rPr lang="en-US" dirty="0"/>
              <a:t>Who is covered under immediate family member definition?</a:t>
            </a:r>
          </a:p>
          <a:p>
            <a:pPr lvl="2"/>
            <a:r>
              <a:rPr lang="en-US" dirty="0"/>
              <a:t>Some cards only cover the card holders as family???</a:t>
            </a:r>
          </a:p>
          <a:p>
            <a:pPr lvl="1"/>
            <a:r>
              <a:rPr lang="en-US" dirty="0"/>
              <a:t>When thinking you have medical coverage on cc</a:t>
            </a:r>
          </a:p>
          <a:p>
            <a:pPr lvl="2"/>
            <a:r>
              <a:rPr lang="en-US" dirty="0"/>
              <a:t>How is the claim settled? Do they use your card to pay?</a:t>
            </a:r>
          </a:p>
        </p:txBody>
      </p:sp>
    </p:spTree>
    <p:extLst>
      <p:ext uri="{BB962C8B-B14F-4D97-AF65-F5344CB8AC3E}">
        <p14:creationId xmlns:p14="http://schemas.microsoft.com/office/powerpoint/2010/main" val="8548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a:t>
            </a:r>
          </a:p>
        </p:txBody>
      </p:sp>
      <p:sp>
        <p:nvSpPr>
          <p:cNvPr id="5" name="Content Placeholder 4"/>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Thank you for your time.</a:t>
            </a:r>
          </a:p>
          <a:p>
            <a:pPr marL="0" indent="0" algn="ctr">
              <a:buNone/>
            </a:pPr>
            <a:endParaRPr lang="en-US" dirty="0"/>
          </a:p>
          <a:p>
            <a:pPr marL="0" indent="0" algn="ctr">
              <a:buNone/>
            </a:pPr>
            <a:r>
              <a:rPr lang="en-US" sz="5400" dirty="0">
                <a:latin typeface="Segoe Script" panose="020B0504020000000003" pitchFamily="34" charset="0"/>
              </a:rPr>
              <a:t>Pam</a:t>
            </a:r>
          </a:p>
          <a:p>
            <a:pPr marL="0" indent="0" algn="ctr">
              <a:buNone/>
            </a:pPr>
            <a:r>
              <a:rPr lang="en-US" sz="2400" dirty="0">
                <a:latin typeface="Arial" panose="020B0604020202020204" pitchFamily="34" charset="0"/>
                <a:cs typeface="Arial" panose="020B0604020202020204" pitchFamily="34" charset="0"/>
                <a:hlinkClick r:id="rId3"/>
              </a:rPr>
              <a:t>pam.murray@ama.ab.ca</a:t>
            </a: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403-827-4109</a:t>
            </a:r>
          </a:p>
          <a:p>
            <a:pPr marL="0" indent="0" algn="ctr">
              <a:buNone/>
            </a:pPr>
            <a:endParaRPr lang="en-US" sz="2800" dirty="0">
              <a:latin typeface="+mj-lt"/>
            </a:endParaRPr>
          </a:p>
        </p:txBody>
      </p:sp>
    </p:spTree>
    <p:extLst>
      <p:ext uri="{BB962C8B-B14F-4D97-AF65-F5344CB8AC3E}">
        <p14:creationId xmlns:p14="http://schemas.microsoft.com/office/powerpoint/2010/main" val="389621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Orion Travel Insurance</a:t>
            </a:r>
          </a:p>
        </p:txBody>
      </p:sp>
      <p:sp>
        <p:nvSpPr>
          <p:cNvPr id="5" name="Content Placeholder 4"/>
          <p:cNvSpPr>
            <a:spLocks noGrp="1"/>
          </p:cNvSpPr>
          <p:nvPr>
            <p:ph idx="1"/>
          </p:nvPr>
        </p:nvSpPr>
        <p:spPr/>
        <p:txBody>
          <a:bodyPr>
            <a:normAutofit/>
          </a:bodyPr>
          <a:lstStyle/>
          <a:p>
            <a:r>
              <a:rPr lang="en-US" dirty="0"/>
              <a:t>Owned by CAA SCO</a:t>
            </a:r>
          </a:p>
          <a:p>
            <a:r>
              <a:rPr lang="en-US" sz="2400" dirty="0"/>
              <a:t>Active Care Management – claims and assistance </a:t>
            </a:r>
          </a:p>
          <a:p>
            <a:pPr lvl="1"/>
            <a:r>
              <a:rPr lang="en-US" sz="2000" dirty="0"/>
              <a:t>Global company with interpretation services, expertise in international healthcare systems and cultures with emphasis on popular travel destinations.  “It’s about People!”</a:t>
            </a:r>
          </a:p>
          <a:p>
            <a:pPr lvl="1"/>
            <a:r>
              <a:rPr lang="en-US" sz="2400" dirty="0"/>
              <a:t>Aetna is primary network, Olympus is secondary</a:t>
            </a:r>
          </a:p>
          <a:p>
            <a:pPr lvl="2"/>
            <a:r>
              <a:rPr lang="en-US" sz="2000" dirty="0"/>
              <a:t>Approx. 95% of US claims will be repriced through a network</a:t>
            </a:r>
          </a:p>
          <a:p>
            <a:r>
              <a:rPr lang="en-US" sz="2400" dirty="0"/>
              <a:t>Association owned and Member focused.</a:t>
            </a:r>
          </a:p>
          <a:p>
            <a:r>
              <a:rPr lang="en-US" sz="2400" dirty="0"/>
              <a:t>Currently sold through CAA locations in Atlantic, Ontario, Saskatchewan, Manitoba,</a:t>
            </a:r>
          </a:p>
          <a:p>
            <a:pPr marL="0" indent="0">
              <a:buNone/>
            </a:pPr>
            <a:r>
              <a:rPr lang="en-US" sz="2400" dirty="0"/>
              <a:t>    Quebec and Alberta</a:t>
            </a:r>
          </a:p>
        </p:txBody>
      </p:sp>
      <p:pic>
        <p:nvPicPr>
          <p:cNvPr id="1026" name="Picture 2" descr="RIRUQKWOLGU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8386" y="5228619"/>
            <a:ext cx="1653044" cy="771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099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What does Alberta Health Care cover?</a:t>
            </a:r>
          </a:p>
        </p:txBody>
      </p:sp>
      <p:sp>
        <p:nvSpPr>
          <p:cNvPr id="2" name="Text Placeholder 1"/>
          <p:cNvSpPr>
            <a:spLocks noGrp="1"/>
          </p:cNvSpPr>
          <p:nvPr>
            <p:ph type="body" idx="1"/>
          </p:nvPr>
        </p:nvSpPr>
        <p:spPr/>
        <p:txBody>
          <a:bodyPr/>
          <a:lstStyle/>
          <a:p>
            <a:r>
              <a:rPr lang="en-US" dirty="0"/>
              <a:t>Within Canada	</a:t>
            </a:r>
          </a:p>
        </p:txBody>
      </p:sp>
      <p:sp>
        <p:nvSpPr>
          <p:cNvPr id="3" name="Content Placeholder 2"/>
          <p:cNvSpPr>
            <a:spLocks noGrp="1"/>
          </p:cNvSpPr>
          <p:nvPr>
            <p:ph sz="half" idx="2"/>
          </p:nvPr>
        </p:nvSpPr>
        <p:spPr/>
        <p:txBody>
          <a:bodyPr/>
          <a:lstStyle/>
          <a:p>
            <a:r>
              <a:rPr lang="en-US" dirty="0"/>
              <a:t>Same services they pay for here:</a:t>
            </a:r>
          </a:p>
          <a:p>
            <a:pPr lvl="1"/>
            <a:r>
              <a:rPr lang="en-US" dirty="0"/>
              <a:t>Doctors, surgery, medications in hospital,    x-rays, diagnostic testing, etc.</a:t>
            </a:r>
          </a:p>
          <a:p>
            <a:pPr lvl="1"/>
            <a:r>
              <a:rPr lang="en-US" dirty="0"/>
              <a:t>Regardless of the difference in cost, they pay for the service.</a:t>
            </a:r>
          </a:p>
          <a:p>
            <a:pPr lvl="1"/>
            <a:r>
              <a:rPr lang="en-US" dirty="0"/>
              <a:t>Reciprocal billing with all provinces except Quebec</a:t>
            </a:r>
          </a:p>
        </p:txBody>
      </p:sp>
      <p:sp>
        <p:nvSpPr>
          <p:cNvPr id="6" name="Text Placeholder 5"/>
          <p:cNvSpPr>
            <a:spLocks noGrp="1"/>
          </p:cNvSpPr>
          <p:nvPr>
            <p:ph type="body" sz="quarter" idx="3"/>
          </p:nvPr>
        </p:nvSpPr>
        <p:spPr/>
        <p:txBody>
          <a:bodyPr/>
          <a:lstStyle/>
          <a:p>
            <a:r>
              <a:rPr lang="en-US" dirty="0"/>
              <a:t>Outside Canada</a:t>
            </a:r>
          </a:p>
        </p:txBody>
      </p:sp>
      <p:sp>
        <p:nvSpPr>
          <p:cNvPr id="7" name="Content Placeholder 6"/>
          <p:cNvSpPr>
            <a:spLocks noGrp="1"/>
          </p:cNvSpPr>
          <p:nvPr>
            <p:ph sz="quarter" idx="4"/>
          </p:nvPr>
        </p:nvSpPr>
        <p:spPr/>
        <p:txBody>
          <a:bodyPr/>
          <a:lstStyle/>
          <a:p>
            <a:r>
              <a:rPr lang="en-US" dirty="0"/>
              <a:t>$100 CAD per day for hospitalization</a:t>
            </a:r>
          </a:p>
          <a:p>
            <a:r>
              <a:rPr lang="en-US" dirty="0"/>
              <a:t>$50 CAD for out patient services (one per day)</a:t>
            </a:r>
          </a:p>
        </p:txBody>
      </p:sp>
    </p:spTree>
    <p:extLst>
      <p:ext uri="{BB962C8B-B14F-4D97-AF65-F5344CB8AC3E}">
        <p14:creationId xmlns:p14="http://schemas.microsoft.com/office/powerpoint/2010/main" val="4025772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Traveling in Canada but outside AB</a:t>
            </a:r>
          </a:p>
        </p:txBody>
      </p:sp>
      <p:sp>
        <p:nvSpPr>
          <p:cNvPr id="5" name="Content Placeholder 4"/>
          <p:cNvSpPr>
            <a:spLocks noGrp="1"/>
          </p:cNvSpPr>
          <p:nvPr>
            <p:ph idx="1"/>
          </p:nvPr>
        </p:nvSpPr>
        <p:spPr/>
        <p:txBody>
          <a:bodyPr>
            <a:normAutofit lnSpcReduction="10000"/>
          </a:bodyPr>
          <a:lstStyle/>
          <a:p>
            <a:pPr marL="457200" lvl="1" indent="0">
              <a:buNone/>
            </a:pPr>
            <a:r>
              <a:rPr lang="en-US" sz="2000" b="1" dirty="0"/>
              <a:t>Some of the things NOT covered by Alberta Health Care</a:t>
            </a:r>
          </a:p>
          <a:p>
            <a:pPr lvl="1"/>
            <a:r>
              <a:rPr lang="en-US" sz="2000" dirty="0"/>
              <a:t>Air Ambulance expenses</a:t>
            </a:r>
          </a:p>
          <a:p>
            <a:pPr lvl="2"/>
            <a:r>
              <a:rPr lang="en-US" sz="1800" dirty="0" err="1"/>
              <a:t>Ex:Ottawa</a:t>
            </a:r>
            <a:r>
              <a:rPr lang="en-US" sz="1800" dirty="0"/>
              <a:t> to Calgary - $38K		Ex: BC to Edmonton - $20K</a:t>
            </a:r>
          </a:p>
          <a:p>
            <a:pPr lvl="1"/>
            <a:r>
              <a:rPr lang="en-US" sz="2000" dirty="0"/>
              <a:t>Family transportation to bedside with meals, taxi, phones </a:t>
            </a:r>
            <a:r>
              <a:rPr lang="en-US" sz="2000" dirty="0" err="1"/>
              <a:t>etc</a:t>
            </a:r>
            <a:endParaRPr lang="en-US" sz="2000" dirty="0"/>
          </a:p>
          <a:p>
            <a:pPr lvl="1"/>
            <a:r>
              <a:rPr lang="en-US" sz="2000" dirty="0"/>
              <a:t>Return of deceased or cremation at destination</a:t>
            </a:r>
          </a:p>
          <a:p>
            <a:pPr lvl="1"/>
            <a:endParaRPr lang="en-US" sz="2000" dirty="0"/>
          </a:p>
          <a:p>
            <a:pPr marL="514350" lvl="1" indent="0">
              <a:buNone/>
            </a:pPr>
            <a:r>
              <a:rPr lang="en-US" dirty="0"/>
              <a:t>			</a:t>
            </a:r>
            <a:r>
              <a:rPr lang="en-US" sz="2000" dirty="0"/>
              <a:t>AMA Multi-Trip Annual Medical Plans provide 					unlimited travel in Canada – so you are already 					covered for those impromptu trips</a:t>
            </a:r>
          </a:p>
          <a:p>
            <a:pPr marL="514350" lvl="1" indent="0">
              <a:buNone/>
            </a:pPr>
            <a:endParaRPr lang="en-US" sz="2000" dirty="0"/>
          </a:p>
          <a:p>
            <a:pPr marL="514350" lvl="1" indent="0">
              <a:buNone/>
            </a:pPr>
            <a:r>
              <a:rPr lang="en-US" sz="2000" dirty="0"/>
              <a:t>AMA offers a Canada Medical Plan for travel strictly within Canada that covers pre-existing conditions and does not require a questionnaire.</a:t>
            </a:r>
          </a:p>
          <a:p>
            <a:pPr marL="514350" lvl="1" indent="0">
              <a:buNone/>
            </a:pPr>
            <a:endParaRPr lang="en-US" dirty="0"/>
          </a:p>
        </p:txBody>
      </p:sp>
      <p:pic>
        <p:nvPicPr>
          <p:cNvPr id="3" name="Picture 2">
            <a:extLst>
              <a:ext uri="{FF2B5EF4-FFF2-40B4-BE49-F238E27FC236}">
                <a16:creationId xmlns:a16="http://schemas.microsoft.com/office/drawing/2014/main" id="{29EAB1A9-848A-4495-839F-F9D2C7E34AD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54766" y="3429000"/>
            <a:ext cx="1252330" cy="1443608"/>
          </a:xfrm>
          <a:prstGeom prst="rect">
            <a:avLst/>
          </a:prstGeom>
        </p:spPr>
      </p:pic>
    </p:spTree>
    <p:extLst>
      <p:ext uri="{BB962C8B-B14F-4D97-AF65-F5344CB8AC3E}">
        <p14:creationId xmlns:p14="http://schemas.microsoft.com/office/powerpoint/2010/main" val="367760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Understanding Travel Insurance</a:t>
            </a:r>
          </a:p>
        </p:txBody>
      </p:sp>
      <p:sp>
        <p:nvSpPr>
          <p:cNvPr id="5" name="Content Placeholder 4"/>
          <p:cNvSpPr>
            <a:spLocks noGrp="1"/>
          </p:cNvSpPr>
          <p:nvPr>
            <p:ph idx="1"/>
          </p:nvPr>
        </p:nvSpPr>
        <p:spPr>
          <a:xfrm>
            <a:off x="457200" y="1332576"/>
            <a:ext cx="8229600" cy="4993795"/>
          </a:xfrm>
        </p:spPr>
        <p:txBody>
          <a:bodyPr>
            <a:normAutofit fontScale="85000" lnSpcReduction="10000"/>
          </a:bodyPr>
          <a:lstStyle/>
          <a:p>
            <a:r>
              <a:rPr lang="en-US" dirty="0"/>
              <a:t>Emergency medical situations</a:t>
            </a:r>
          </a:p>
          <a:p>
            <a:pPr lvl="1"/>
            <a:r>
              <a:rPr lang="en-US" dirty="0"/>
              <a:t>Treatment that is medically necessary</a:t>
            </a:r>
          </a:p>
          <a:p>
            <a:pPr lvl="2"/>
            <a:r>
              <a:rPr lang="en-US" dirty="0"/>
              <a:t>Appropriate for situation, not experimental, cannot be omitted without adversely affecting your condition, cannot be delayed until you get home, is delivered in the most cost effective manner and appropriate level of care.</a:t>
            </a:r>
          </a:p>
          <a:p>
            <a:pPr lvl="1"/>
            <a:r>
              <a:rPr lang="en-US" dirty="0"/>
              <a:t>Not ongoing routine treatment that you have at home</a:t>
            </a:r>
          </a:p>
          <a:p>
            <a:r>
              <a:rPr lang="en-US" sz="2800" dirty="0"/>
              <a:t>What does AMA mean by ‘stable’ in regards to my ongoing medical conditions: </a:t>
            </a:r>
          </a:p>
          <a:p>
            <a:pPr lvl="1"/>
            <a:r>
              <a:rPr lang="en-US" sz="2400" dirty="0"/>
              <a:t>no changes in meds, (up, down, start or stop)</a:t>
            </a:r>
          </a:p>
          <a:p>
            <a:pPr lvl="1"/>
            <a:r>
              <a:rPr lang="en-US" sz="2400" dirty="0"/>
              <a:t>no hospitalization, </a:t>
            </a:r>
          </a:p>
          <a:p>
            <a:pPr lvl="1"/>
            <a:r>
              <a:rPr lang="en-US" sz="2400" dirty="0"/>
              <a:t>no new symptoms, </a:t>
            </a:r>
          </a:p>
          <a:p>
            <a:pPr lvl="1"/>
            <a:r>
              <a:rPr lang="en-US" sz="2400" dirty="0"/>
              <a:t>no waiting for results or to see a specialist.</a:t>
            </a:r>
          </a:p>
          <a:p>
            <a:pPr lvl="1"/>
            <a:r>
              <a:rPr lang="en-US" sz="2400" dirty="0"/>
              <a:t>no waiting for a surgery or specific treatment plan</a:t>
            </a:r>
          </a:p>
          <a:p>
            <a:pPr lvl="1"/>
            <a:endParaRPr lang="en-US" dirty="0"/>
          </a:p>
        </p:txBody>
      </p:sp>
    </p:spTree>
    <p:extLst>
      <p:ext uri="{BB962C8B-B14F-4D97-AF65-F5344CB8AC3E}">
        <p14:creationId xmlns:p14="http://schemas.microsoft.com/office/powerpoint/2010/main" val="4066436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Coverage for pre-existing conditions or not??</a:t>
            </a:r>
          </a:p>
        </p:txBody>
      </p:sp>
      <p:sp>
        <p:nvSpPr>
          <p:cNvPr id="2" name="Text Placeholder 1"/>
          <p:cNvSpPr>
            <a:spLocks noGrp="1"/>
          </p:cNvSpPr>
          <p:nvPr>
            <p:ph type="body" idx="1"/>
          </p:nvPr>
        </p:nvSpPr>
        <p:spPr>
          <a:xfrm>
            <a:off x="457200" y="1535113"/>
            <a:ext cx="8229600" cy="639762"/>
          </a:xfrm>
        </p:spPr>
        <p:txBody>
          <a:bodyPr>
            <a:normAutofit/>
          </a:bodyPr>
          <a:lstStyle/>
          <a:p>
            <a:r>
              <a:rPr lang="en-US" sz="3200" b="0" dirty="0">
                <a:solidFill>
                  <a:srgbClr val="FF0000"/>
                </a:solidFill>
              </a:rPr>
              <a:t>Read the ‘exclusions’ section of your policy</a:t>
            </a:r>
            <a:endParaRPr lang="en-US" dirty="0">
              <a:solidFill>
                <a:srgbClr val="FF0000"/>
              </a:solidFill>
            </a:endParaRPr>
          </a:p>
        </p:txBody>
      </p:sp>
      <p:sp>
        <p:nvSpPr>
          <p:cNvPr id="3" name="Content Placeholder 2"/>
          <p:cNvSpPr>
            <a:spLocks noGrp="1"/>
          </p:cNvSpPr>
          <p:nvPr>
            <p:ph sz="half" idx="2"/>
          </p:nvPr>
        </p:nvSpPr>
        <p:spPr/>
        <p:txBody>
          <a:bodyPr/>
          <a:lstStyle/>
          <a:p>
            <a:r>
              <a:rPr lang="en-US" b="1" dirty="0"/>
              <a:t>No coverage </a:t>
            </a:r>
            <a:r>
              <a:rPr lang="en-US" dirty="0"/>
              <a:t>shall be provided for any  medical condition that was </a:t>
            </a:r>
            <a:r>
              <a:rPr lang="en-US" b="1" dirty="0"/>
              <a:t>not</a:t>
            </a:r>
            <a:r>
              <a:rPr lang="en-US" dirty="0"/>
              <a:t> ‘</a:t>
            </a:r>
            <a:r>
              <a:rPr lang="en-US" b="1" i="1" dirty="0"/>
              <a:t>stable</a:t>
            </a:r>
            <a:r>
              <a:rPr lang="en-US" dirty="0"/>
              <a:t>’ in the </a:t>
            </a:r>
            <a:r>
              <a:rPr lang="en-US" b="1" dirty="0"/>
              <a:t>3 months </a:t>
            </a:r>
            <a:r>
              <a:rPr lang="en-US" dirty="0"/>
              <a:t>(or whatever term) </a:t>
            </a:r>
            <a:r>
              <a:rPr lang="en-US" b="1" dirty="0"/>
              <a:t>prior to your departure date</a:t>
            </a:r>
            <a:r>
              <a:rPr lang="en-US" dirty="0"/>
              <a:t>.</a:t>
            </a:r>
          </a:p>
        </p:txBody>
      </p:sp>
      <p:sp>
        <p:nvSpPr>
          <p:cNvPr id="7" name="Content Placeholder 6"/>
          <p:cNvSpPr>
            <a:spLocks noGrp="1"/>
          </p:cNvSpPr>
          <p:nvPr>
            <p:ph sz="quarter" idx="4"/>
          </p:nvPr>
        </p:nvSpPr>
        <p:spPr/>
        <p:txBody>
          <a:bodyPr>
            <a:normAutofit lnSpcReduction="10000"/>
          </a:bodyPr>
          <a:lstStyle/>
          <a:p>
            <a:r>
              <a:rPr lang="en-US" b="1" dirty="0"/>
              <a:t>No coverage </a:t>
            </a:r>
            <a:r>
              <a:rPr lang="en-US" dirty="0"/>
              <a:t>shall be provided for any sickness or injury for which you experienced </a:t>
            </a:r>
            <a:r>
              <a:rPr lang="en-US" b="1" dirty="0"/>
              <a:t>symptoms</a:t>
            </a:r>
            <a:r>
              <a:rPr lang="en-US" dirty="0"/>
              <a:t>, were </a:t>
            </a:r>
            <a:r>
              <a:rPr lang="en-US" b="1" dirty="0"/>
              <a:t>diagnosed</a:t>
            </a:r>
            <a:r>
              <a:rPr lang="en-US" dirty="0"/>
              <a:t>, were </a:t>
            </a:r>
            <a:r>
              <a:rPr lang="en-US" b="1" dirty="0"/>
              <a:t>treated</a:t>
            </a:r>
            <a:r>
              <a:rPr lang="en-US" dirty="0"/>
              <a:t>, required </a:t>
            </a:r>
            <a:r>
              <a:rPr lang="en-US" b="1" dirty="0"/>
              <a:t>hospitalization</a:t>
            </a:r>
            <a:r>
              <a:rPr lang="en-US" dirty="0"/>
              <a:t> or took </a:t>
            </a:r>
            <a:r>
              <a:rPr lang="en-US" b="1" dirty="0"/>
              <a:t>medication</a:t>
            </a:r>
            <a:r>
              <a:rPr lang="en-US" dirty="0"/>
              <a:t> during the </a:t>
            </a:r>
            <a:r>
              <a:rPr lang="en-US" b="1" dirty="0"/>
              <a:t>3 months </a:t>
            </a:r>
            <a:r>
              <a:rPr lang="en-US" dirty="0"/>
              <a:t>(or whatever term) </a:t>
            </a:r>
            <a:r>
              <a:rPr lang="en-US" b="1" dirty="0"/>
              <a:t>prior to departure date.</a:t>
            </a:r>
          </a:p>
        </p:txBody>
      </p:sp>
      <p:sp>
        <p:nvSpPr>
          <p:cNvPr id="10" name="Rounded Rectangle 9"/>
          <p:cNvSpPr/>
          <p:nvPr/>
        </p:nvSpPr>
        <p:spPr>
          <a:xfrm>
            <a:off x="374072" y="4582391"/>
            <a:ext cx="4123316" cy="1543772"/>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tx1"/>
                </a:solidFill>
              </a:rPr>
              <a:t>All AMA medical plans for Albertans are in the ‘stable’ section above.</a:t>
            </a:r>
          </a:p>
          <a:p>
            <a:pPr algn="ctr"/>
            <a:r>
              <a:rPr lang="en-US" b="1" i="1" dirty="0">
                <a:solidFill>
                  <a:schemeClr val="tx1"/>
                </a:solidFill>
              </a:rPr>
              <a:t>This is a huge difference when researching price!!</a:t>
            </a:r>
          </a:p>
        </p:txBody>
      </p:sp>
    </p:spTree>
    <p:extLst>
      <p:ext uri="{BB962C8B-B14F-4D97-AF65-F5344CB8AC3E}">
        <p14:creationId xmlns:p14="http://schemas.microsoft.com/office/powerpoint/2010/main" val="617815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Benefits</a:t>
            </a:r>
          </a:p>
        </p:txBody>
      </p:sp>
      <p:sp>
        <p:nvSpPr>
          <p:cNvPr id="5" name="Content Placeholder 4"/>
          <p:cNvSpPr>
            <a:spLocks noGrp="1"/>
          </p:cNvSpPr>
          <p:nvPr>
            <p:ph sz="half" idx="1"/>
          </p:nvPr>
        </p:nvSpPr>
        <p:spPr/>
        <p:txBody>
          <a:bodyPr>
            <a:normAutofit/>
          </a:bodyPr>
          <a:lstStyle/>
          <a:p>
            <a:r>
              <a:rPr lang="en-US" dirty="0"/>
              <a:t>Hospital / doctors expenses</a:t>
            </a:r>
          </a:p>
          <a:p>
            <a:r>
              <a:rPr lang="en-US" dirty="0"/>
              <a:t>Return of vehicle</a:t>
            </a:r>
          </a:p>
          <a:p>
            <a:r>
              <a:rPr lang="en-US" dirty="0"/>
              <a:t>Family expense to travel to your bedside</a:t>
            </a:r>
          </a:p>
          <a:p>
            <a:r>
              <a:rPr lang="en-US" dirty="0"/>
              <a:t>Return of deceased</a:t>
            </a:r>
          </a:p>
          <a:p>
            <a:r>
              <a:rPr lang="en-US" dirty="0"/>
              <a:t>Emergency dental treatment</a:t>
            </a:r>
          </a:p>
          <a:p>
            <a:endParaRPr lang="en-US" dirty="0"/>
          </a:p>
        </p:txBody>
      </p:sp>
      <p:sp>
        <p:nvSpPr>
          <p:cNvPr id="2" name="Content Placeholder 1"/>
          <p:cNvSpPr>
            <a:spLocks noGrp="1"/>
          </p:cNvSpPr>
          <p:nvPr>
            <p:ph sz="half" idx="2"/>
          </p:nvPr>
        </p:nvSpPr>
        <p:spPr/>
        <p:txBody>
          <a:bodyPr>
            <a:normAutofit/>
          </a:bodyPr>
          <a:lstStyle/>
          <a:p>
            <a:r>
              <a:rPr lang="en-US" dirty="0"/>
              <a:t>Air ambulance </a:t>
            </a:r>
          </a:p>
          <a:p>
            <a:r>
              <a:rPr lang="en-US" dirty="0"/>
              <a:t>Additional expenses required at home</a:t>
            </a:r>
          </a:p>
          <a:p>
            <a:r>
              <a:rPr lang="en-US" dirty="0"/>
              <a:t>Evacuation expenses</a:t>
            </a:r>
          </a:p>
          <a:p>
            <a:r>
              <a:rPr lang="en-US" dirty="0"/>
              <a:t>Childcare concerns</a:t>
            </a:r>
          </a:p>
          <a:p>
            <a:r>
              <a:rPr lang="en-US" dirty="0"/>
              <a:t>Return of Pets</a:t>
            </a:r>
          </a:p>
          <a:p>
            <a:r>
              <a:rPr lang="en-US" dirty="0"/>
              <a:t>Vision or hearing aid expense</a:t>
            </a:r>
          </a:p>
          <a:p>
            <a:r>
              <a:rPr lang="en-US" dirty="0"/>
              <a:t>and more…</a:t>
            </a:r>
          </a:p>
        </p:txBody>
      </p:sp>
    </p:spTree>
    <p:extLst>
      <p:ext uri="{BB962C8B-B14F-4D97-AF65-F5344CB8AC3E}">
        <p14:creationId xmlns:p14="http://schemas.microsoft.com/office/powerpoint/2010/main" val="361786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Exclusions</a:t>
            </a:r>
          </a:p>
        </p:txBody>
      </p:sp>
      <p:sp>
        <p:nvSpPr>
          <p:cNvPr id="2" name="Content Placeholder 1"/>
          <p:cNvSpPr>
            <a:spLocks noGrp="1"/>
          </p:cNvSpPr>
          <p:nvPr>
            <p:ph sz="half" idx="1"/>
          </p:nvPr>
        </p:nvSpPr>
        <p:spPr/>
        <p:txBody>
          <a:bodyPr>
            <a:normAutofit fontScale="85000" lnSpcReduction="10000"/>
          </a:bodyPr>
          <a:lstStyle/>
          <a:p>
            <a:r>
              <a:rPr lang="en-US" dirty="0"/>
              <a:t>Unstable pre-existing</a:t>
            </a:r>
          </a:p>
          <a:p>
            <a:r>
              <a:rPr lang="en-US" dirty="0"/>
              <a:t>Known situations prior to travel date</a:t>
            </a:r>
          </a:p>
          <a:p>
            <a:r>
              <a:rPr lang="en-US" dirty="0"/>
              <a:t>Expenses in excess of $25,000 if no valid provincial health care</a:t>
            </a:r>
          </a:p>
          <a:p>
            <a:r>
              <a:rPr lang="en-US" dirty="0"/>
              <a:t>Abuse of alcohol, drugs or toxic substances</a:t>
            </a:r>
          </a:p>
          <a:p>
            <a:r>
              <a:rPr lang="en-US" dirty="0"/>
              <a:t>Non-compliance with medical therapy</a:t>
            </a:r>
          </a:p>
          <a:p>
            <a:endParaRPr lang="en-US" dirty="0"/>
          </a:p>
        </p:txBody>
      </p:sp>
      <p:sp>
        <p:nvSpPr>
          <p:cNvPr id="3" name="Content Placeholder 2"/>
          <p:cNvSpPr>
            <a:spLocks noGrp="1"/>
          </p:cNvSpPr>
          <p:nvPr>
            <p:ph sz="half" idx="2"/>
          </p:nvPr>
        </p:nvSpPr>
        <p:spPr/>
        <p:txBody>
          <a:bodyPr>
            <a:normAutofit fontScale="85000" lnSpcReduction="10000"/>
          </a:bodyPr>
          <a:lstStyle/>
          <a:p>
            <a:r>
              <a:rPr lang="en-US" dirty="0"/>
              <a:t>Mental or emotional disorders unless hospitalized</a:t>
            </a:r>
          </a:p>
          <a:p>
            <a:r>
              <a:rPr lang="en-US" dirty="0"/>
              <a:t>Procedures available at home that you elect to have done elsewhere.</a:t>
            </a:r>
          </a:p>
          <a:p>
            <a:r>
              <a:rPr lang="en-US" dirty="0"/>
              <a:t>Piloting an aircraft, professional participation in sports, commercial truck driver or crew, </a:t>
            </a:r>
          </a:p>
          <a:p>
            <a:r>
              <a:rPr lang="en-US" dirty="0"/>
              <a:t>Pregnancy or childbirth, baby born at destination</a:t>
            </a:r>
          </a:p>
        </p:txBody>
      </p:sp>
    </p:spTree>
    <p:extLst>
      <p:ext uri="{BB962C8B-B14F-4D97-AF65-F5344CB8AC3E}">
        <p14:creationId xmlns:p14="http://schemas.microsoft.com/office/powerpoint/2010/main" val="2896950186"/>
      </p:ext>
    </p:extLst>
  </p:cSld>
  <p:clrMapOvr>
    <a:masterClrMapping/>
  </p:clrMapOvr>
</p:sld>
</file>

<file path=ppt/theme/theme1.xml><?xml version="1.0" encoding="utf-8"?>
<a:theme xmlns:a="http://schemas.openxmlformats.org/drawingml/2006/main" name="99420_PowerPointTemplate_A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6346</TotalTime>
  <Words>1328</Words>
  <Application>Microsoft Office PowerPoint</Application>
  <PresentationFormat>On-screen Show (4:3)</PresentationFormat>
  <Paragraphs>177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Lucida Calligraphy</vt:lpstr>
      <vt:lpstr>Segoe Script</vt:lpstr>
      <vt:lpstr>99420_PowerPointTemplate_AMA</vt:lpstr>
      <vt:lpstr>PowerPoint Presentation</vt:lpstr>
      <vt:lpstr>Agenda</vt:lpstr>
      <vt:lpstr>Orion Travel Insurance</vt:lpstr>
      <vt:lpstr>What does Alberta Health Care cover?</vt:lpstr>
      <vt:lpstr>Traveling in Canada but outside AB</vt:lpstr>
      <vt:lpstr>Understanding Travel Insurance</vt:lpstr>
      <vt:lpstr>Coverage for pre-existing conditions or not??</vt:lpstr>
      <vt:lpstr>Benefits</vt:lpstr>
      <vt:lpstr>Exclusions</vt:lpstr>
      <vt:lpstr>Average costs of emergencies</vt:lpstr>
      <vt:lpstr>Average costs of Air Ambulance </vt:lpstr>
      <vt:lpstr>Completing the Forms</vt:lpstr>
      <vt:lpstr>If you don’t know the answers?</vt:lpstr>
      <vt:lpstr>During an Emergency…</vt:lpstr>
      <vt:lpstr>Things to contemplate…</vt:lpstr>
      <vt:lpstr>Trip Cancellation/Interruption/Delay</vt:lpstr>
      <vt:lpstr>Trip cancellation covered events</vt:lpstr>
      <vt:lpstr>Interruption/Delay</vt:lpstr>
      <vt:lpstr>Things not covered</vt:lpstr>
      <vt:lpstr>Things to contemplate…</vt:lpstr>
      <vt:lpstr>Questions??</vt:lpstr>
    </vt:vector>
  </TitlesOfParts>
  <Company>Alberta Motor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Troy Lissoway</dc:creator>
  <cp:lastModifiedBy>Pam Murray</cp:lastModifiedBy>
  <cp:revision>81</cp:revision>
  <dcterms:created xsi:type="dcterms:W3CDTF">2013-10-16T15:19:03Z</dcterms:created>
  <dcterms:modified xsi:type="dcterms:W3CDTF">2019-01-08T16:56:06Z</dcterms:modified>
</cp:coreProperties>
</file>